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BDC4"/>
    <a:srgbClr val="B6D0F6"/>
    <a:srgbClr val="66CCFF"/>
    <a:srgbClr val="F91E07"/>
    <a:srgbClr val="F0C4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1" d="100"/>
          <a:sy n="71" d="100"/>
        </p:scale>
        <p:origin x="229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図プレースホルダー 11">
            <a:extLst>
              <a:ext uri="{FF2B5EF4-FFF2-40B4-BE49-F238E27FC236}">
                <a16:creationId xmlns:a16="http://schemas.microsoft.com/office/drawing/2014/main" id="{8BD8920D-D331-CA91-67CA-CEADED526CC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286250" y="3814763"/>
            <a:ext cx="2328863" cy="2328862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13" name="図プレースホルダー 11">
            <a:extLst>
              <a:ext uri="{FF2B5EF4-FFF2-40B4-BE49-F238E27FC236}">
                <a16:creationId xmlns:a16="http://schemas.microsoft.com/office/drawing/2014/main" id="{56680AB7-D624-0CDA-C059-DE894CD85E8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579800" y="5560100"/>
            <a:ext cx="2328863" cy="2328862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  <p:sp>
        <p:nvSpPr>
          <p:cNvPr id="14" name="図プレースホルダー 11">
            <a:extLst>
              <a:ext uri="{FF2B5EF4-FFF2-40B4-BE49-F238E27FC236}">
                <a16:creationId xmlns:a16="http://schemas.microsoft.com/office/drawing/2014/main" id="{977AAF10-D581-F05F-19A4-0094F0C7B49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474646" y="7184802"/>
            <a:ext cx="2328863" cy="2328862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3019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3089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679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6544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101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2101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651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5478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425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7709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B372E-C1E2-4529-A475-C1A804ED92CB}" type="datetimeFigureOut">
              <a:rPr kumimoji="1" lang="ja-JP" altLang="en-US" smtClean="0"/>
              <a:t>2023/11/17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2211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B372E-C1E2-4529-A475-C1A804ED92CB}" type="datetimeFigureOut">
              <a:rPr kumimoji="1" lang="ja-JP" altLang="en-US" smtClean="0"/>
              <a:t>2023/11/17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D6703-5B56-4899-AA9A-C6AAFDD43A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9315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図 36">
            <a:extLst>
              <a:ext uri="{FF2B5EF4-FFF2-40B4-BE49-F238E27FC236}">
                <a16:creationId xmlns:a16="http://schemas.microsoft.com/office/drawing/2014/main" id="{A93D93B4-ECF7-FB3F-6AA3-73FE51DDFD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saturation sat="300000"/>
                    </a14:imgEffect>
                    <a14:imgEffect>
                      <a14:brightnessContrast bright="4000" contrast="-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577049" y="1567067"/>
            <a:ext cx="10690644" cy="755651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1BF7DCAA-3455-980F-30AD-9E829B455B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90062"/>
            <a:ext cx="7560000" cy="10696750"/>
          </a:xfrm>
          <a:prstGeom prst="rect">
            <a:avLst/>
          </a:prstGeom>
        </p:spPr>
      </p:pic>
      <p:sp>
        <p:nvSpPr>
          <p:cNvPr id="38" name="四角形: 角を丸くする 37">
            <a:extLst>
              <a:ext uri="{FF2B5EF4-FFF2-40B4-BE49-F238E27FC236}">
                <a16:creationId xmlns:a16="http://schemas.microsoft.com/office/drawing/2014/main" id="{AAB9A826-D4E8-58F7-EA5B-0FFE29BA0708}"/>
              </a:ext>
            </a:extLst>
          </p:cNvPr>
          <p:cNvSpPr/>
          <p:nvPr/>
        </p:nvSpPr>
        <p:spPr>
          <a:xfrm>
            <a:off x="3677866" y="6763140"/>
            <a:ext cx="3290907" cy="1905085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2C2AD180-FF82-12E8-CE11-CE8B2BC0C595}"/>
              </a:ext>
            </a:extLst>
          </p:cNvPr>
          <p:cNvSpPr/>
          <p:nvPr/>
        </p:nvSpPr>
        <p:spPr>
          <a:xfrm>
            <a:off x="1225602" y="2910961"/>
            <a:ext cx="2435616" cy="2435616"/>
          </a:xfrm>
          <a:prstGeom prst="ellipse">
            <a:avLst/>
          </a:prstGeom>
          <a:noFill/>
          <a:ln w="38100">
            <a:solidFill>
              <a:srgbClr val="F91E0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TextBox 88">
            <a:extLst>
              <a:ext uri="{FF2B5EF4-FFF2-40B4-BE49-F238E27FC236}">
                <a16:creationId xmlns:a16="http://schemas.microsoft.com/office/drawing/2014/main" id="{2E71B3B4-9131-371C-5E1C-97E92328B9F8}"/>
              </a:ext>
            </a:extLst>
          </p:cNvPr>
          <p:cNvSpPr txBox="1"/>
          <p:nvPr/>
        </p:nvSpPr>
        <p:spPr>
          <a:xfrm>
            <a:off x="4660415" y="6850509"/>
            <a:ext cx="1325807" cy="40005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ja-JP" altLang="en-US" sz="2600" spc="-15" dirty="0">
                <a:solidFill>
                  <a:srgbClr val="FF00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募集定員</a:t>
            </a:r>
            <a:endParaRPr lang="ja-JP" altLang="en-US" sz="2600" dirty="0">
              <a:solidFill>
                <a:srgbClr val="FF0000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</p:txBody>
      </p:sp>
      <p:sp>
        <p:nvSpPr>
          <p:cNvPr id="13" name="TextBox 91">
            <a:extLst>
              <a:ext uri="{FF2B5EF4-FFF2-40B4-BE49-F238E27FC236}">
                <a16:creationId xmlns:a16="http://schemas.microsoft.com/office/drawing/2014/main" id="{5DC51A69-0DEF-7513-E824-9CAEAAB78B07}"/>
              </a:ext>
            </a:extLst>
          </p:cNvPr>
          <p:cNvSpPr txBox="1"/>
          <p:nvPr/>
        </p:nvSpPr>
        <p:spPr>
          <a:xfrm>
            <a:off x="5516805" y="7410997"/>
            <a:ext cx="997709" cy="91903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ja-JP" sz="1400" spc="-15" dirty="0">
                <a:ln w="0">
                  <a:noFill/>
                </a:ln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3</a:t>
            </a:r>
            <a:r>
              <a:rPr lang="ja-JP" altLang="en-US" sz="1400" spc="-15" dirty="0">
                <a:ln w="0">
                  <a:noFill/>
                </a:ln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歳児  </a:t>
            </a:r>
            <a:r>
              <a:rPr lang="en-US" altLang="ja-JP" sz="1400" spc="-15" dirty="0">
                <a:ln w="0">
                  <a:noFill/>
                </a:ln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00</a:t>
            </a:r>
            <a:r>
              <a:rPr lang="ja-JP" altLang="en-US" sz="1400" spc="-15" dirty="0">
                <a:ln w="0">
                  <a:noFill/>
                </a:ln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名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ja-JP" sz="1400" spc="-15" dirty="0">
                <a:ln w="0">
                  <a:noFill/>
                </a:ln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4</a:t>
            </a:r>
            <a:r>
              <a:rPr lang="ja-JP" altLang="en-US" sz="1400" spc="-15" dirty="0">
                <a:ln w="0">
                  <a:noFill/>
                </a:ln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歳児  </a:t>
            </a:r>
            <a:r>
              <a:rPr lang="en-US" altLang="ja-JP" sz="1400" spc="-15" dirty="0">
                <a:ln w="0">
                  <a:noFill/>
                </a:ln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00</a:t>
            </a:r>
            <a:r>
              <a:rPr lang="ja-JP" altLang="en-US" sz="1400" spc="-15" dirty="0">
                <a:ln w="0">
                  <a:noFill/>
                </a:ln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名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ja-JP" sz="1400" spc="-15" dirty="0">
                <a:ln w="0">
                  <a:noFill/>
                </a:ln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5</a:t>
            </a:r>
            <a:r>
              <a:rPr lang="ja-JP" altLang="en-US" sz="1400" spc="-15" dirty="0">
                <a:ln w="0">
                  <a:noFill/>
                </a:ln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歳児  </a:t>
            </a:r>
            <a:r>
              <a:rPr lang="en-US" altLang="ja-JP" sz="1400" spc="-15" dirty="0">
                <a:ln w="0">
                  <a:noFill/>
                </a:ln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00</a:t>
            </a:r>
            <a:r>
              <a:rPr lang="ja-JP" altLang="en-US" sz="1400" spc="-15" dirty="0">
                <a:ln w="0">
                  <a:noFill/>
                </a:ln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名</a:t>
            </a:r>
            <a:endParaRPr lang="ja-JP" altLang="en-US" sz="1400" dirty="0">
              <a:ln w="0">
                <a:noFill/>
              </a:ln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</p:txBody>
      </p:sp>
      <p:sp>
        <p:nvSpPr>
          <p:cNvPr id="14" name="TextBox 92">
            <a:extLst>
              <a:ext uri="{FF2B5EF4-FFF2-40B4-BE49-F238E27FC236}">
                <a16:creationId xmlns:a16="http://schemas.microsoft.com/office/drawing/2014/main" id="{0A69F619-606F-420B-CD28-E368A92C56DF}"/>
              </a:ext>
            </a:extLst>
          </p:cNvPr>
          <p:cNvSpPr txBox="1"/>
          <p:nvPr/>
        </p:nvSpPr>
        <p:spPr>
          <a:xfrm>
            <a:off x="3986149" y="7410997"/>
            <a:ext cx="997709" cy="91903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ja-JP" sz="1400" spc="-15" dirty="0">
                <a:ln w="0">
                  <a:noFill/>
                </a:ln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0</a:t>
            </a:r>
            <a:r>
              <a:rPr lang="ja-JP" altLang="en-US" sz="1400" spc="-15" dirty="0">
                <a:ln w="0">
                  <a:noFill/>
                </a:ln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歳児  </a:t>
            </a:r>
            <a:r>
              <a:rPr lang="en-US" altLang="ja-JP" sz="1400" spc="-15" dirty="0">
                <a:ln w="0">
                  <a:noFill/>
                </a:ln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00</a:t>
            </a:r>
            <a:r>
              <a:rPr lang="ja-JP" altLang="en-US" sz="1400" spc="-15" dirty="0">
                <a:ln w="0">
                  <a:noFill/>
                </a:ln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名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ja-JP" sz="1400" spc="-15" dirty="0">
                <a:ln w="0">
                  <a:noFill/>
                </a:ln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1</a:t>
            </a:r>
            <a:r>
              <a:rPr lang="ja-JP" altLang="en-US" sz="1400" spc="-15" dirty="0">
                <a:ln w="0">
                  <a:noFill/>
                </a:ln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歳児  </a:t>
            </a:r>
            <a:r>
              <a:rPr lang="en-US" altLang="ja-JP" sz="1400" spc="-15" dirty="0">
                <a:ln w="0">
                  <a:noFill/>
                </a:ln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00</a:t>
            </a:r>
            <a:r>
              <a:rPr lang="ja-JP" altLang="en-US" sz="1400" spc="-15" dirty="0">
                <a:ln w="0">
                  <a:noFill/>
                </a:ln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名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ja-JP" sz="1400" spc="-15" dirty="0">
                <a:ln w="0">
                  <a:noFill/>
                </a:ln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2</a:t>
            </a:r>
            <a:r>
              <a:rPr lang="ja-JP" altLang="en-US" sz="1400" spc="-15" dirty="0">
                <a:ln w="0">
                  <a:noFill/>
                </a:ln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歳児  </a:t>
            </a:r>
            <a:r>
              <a:rPr lang="en-US" altLang="ja-JP" sz="1400" spc="-15" dirty="0">
                <a:ln w="0">
                  <a:noFill/>
                </a:ln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00</a:t>
            </a:r>
            <a:r>
              <a:rPr lang="ja-JP" altLang="en-US" sz="1400" spc="-15" dirty="0">
                <a:ln w="0">
                  <a:noFill/>
                </a:ln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名</a:t>
            </a:r>
            <a:endParaRPr lang="ja-JP" altLang="en-US" sz="1400" dirty="0">
              <a:ln w="0">
                <a:noFill/>
              </a:ln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</p:txBody>
      </p:sp>
      <p:sp>
        <p:nvSpPr>
          <p:cNvPr id="15" name="bg object 26">
            <a:extLst>
              <a:ext uri="{FF2B5EF4-FFF2-40B4-BE49-F238E27FC236}">
                <a16:creationId xmlns:a16="http://schemas.microsoft.com/office/drawing/2014/main" id="{DC0F02B0-43D6-302C-1112-82711726B4BC}"/>
              </a:ext>
            </a:extLst>
          </p:cNvPr>
          <p:cNvSpPr/>
          <p:nvPr/>
        </p:nvSpPr>
        <p:spPr>
          <a:xfrm>
            <a:off x="-3601" y="8921166"/>
            <a:ext cx="7567200" cy="1799958"/>
          </a:xfrm>
          <a:custGeom>
            <a:avLst/>
            <a:gdLst/>
            <a:ahLst/>
            <a:cxnLst/>
            <a:rect l="l" t="t" r="r" b="b"/>
            <a:pathLst>
              <a:path w="7560309" h="1800225">
                <a:moveTo>
                  <a:pt x="7560005" y="0"/>
                </a:moveTo>
                <a:lnTo>
                  <a:pt x="0" y="0"/>
                </a:lnTo>
                <a:lnTo>
                  <a:pt x="0" y="1799996"/>
                </a:lnTo>
                <a:lnTo>
                  <a:pt x="7560005" y="1799996"/>
                </a:lnTo>
                <a:lnTo>
                  <a:pt x="7560005" y="0"/>
                </a:lnTo>
                <a:close/>
              </a:path>
            </a:pathLst>
          </a:custGeom>
          <a:solidFill>
            <a:srgbClr val="EFBDC4"/>
          </a:solidFill>
          <a:ln>
            <a:noFill/>
          </a:ln>
          <a:effectLst/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2">
            <a:extLst>
              <a:ext uri="{FF2B5EF4-FFF2-40B4-BE49-F238E27FC236}">
                <a16:creationId xmlns:a16="http://schemas.microsoft.com/office/drawing/2014/main" id="{ACE40471-415F-DF1D-FA27-DFE9A8032765}"/>
              </a:ext>
            </a:extLst>
          </p:cNvPr>
          <p:cNvSpPr txBox="1"/>
          <p:nvPr/>
        </p:nvSpPr>
        <p:spPr>
          <a:xfrm>
            <a:off x="3833888" y="9910328"/>
            <a:ext cx="3436838" cy="507831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r>
              <a:rPr sz="3300" spc="-200" dirty="0">
                <a:solidFill>
                  <a:srgbClr val="231F2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Arial" panose="020B0604020202020204" pitchFamily="34" charset="0"/>
              </a:rPr>
              <a:t>Tel.000-000-0000</a:t>
            </a:r>
            <a:endParaRPr sz="3300" spc="-2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  <a:cs typeface="Arial" panose="020B0604020202020204" pitchFamily="34" charset="0"/>
            </a:endParaRPr>
          </a:p>
        </p:txBody>
      </p:sp>
      <p:sp>
        <p:nvSpPr>
          <p:cNvPr id="17" name="object 3">
            <a:extLst>
              <a:ext uri="{FF2B5EF4-FFF2-40B4-BE49-F238E27FC236}">
                <a16:creationId xmlns:a16="http://schemas.microsoft.com/office/drawing/2014/main" id="{68286ADE-85E7-C05A-4EEB-8F471F8A08F2}"/>
              </a:ext>
            </a:extLst>
          </p:cNvPr>
          <p:cNvSpPr txBox="1"/>
          <p:nvPr/>
        </p:nvSpPr>
        <p:spPr>
          <a:xfrm>
            <a:off x="380573" y="9928749"/>
            <a:ext cx="3398687" cy="463588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R="5079">
              <a:lnSpc>
                <a:spcPts val="1200"/>
              </a:lnSpc>
            </a:pPr>
            <a:r>
              <a:rPr lang="ja-JP" altLang="en-US" sz="1050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住所　〒</a:t>
            </a:r>
            <a:r>
              <a:rPr lang="en-US" altLang="ja-JP" sz="1050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000-0000</a:t>
            </a:r>
          </a:p>
          <a:p>
            <a:pPr marR="5079">
              <a:lnSpc>
                <a:spcPts val="1200"/>
              </a:lnSpc>
            </a:pPr>
            <a:r>
              <a:rPr lang="ja-JP" altLang="en-US" sz="1050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〇〇県〇〇〇〇市〇〇〇〇街</a:t>
            </a:r>
            <a:r>
              <a:rPr lang="en-US" altLang="ja-JP" sz="1050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12-34 </a:t>
            </a:r>
            <a:r>
              <a:rPr lang="ja-JP" altLang="en-US" sz="1050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〇〇〇〇ビル </a:t>
            </a:r>
            <a:r>
              <a:rPr lang="en-US" altLang="ja-JP" sz="1050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00</a:t>
            </a:r>
            <a:r>
              <a:rPr lang="ja-JP" altLang="en-US" sz="1050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階</a:t>
            </a:r>
          </a:p>
          <a:p>
            <a:pPr marR="5079">
              <a:lnSpc>
                <a:spcPts val="1200"/>
              </a:lnSpc>
            </a:pPr>
            <a:r>
              <a:rPr lang="en-US" altLang="ja-JP" sz="1050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Mail</a:t>
            </a:r>
            <a:r>
              <a:rPr lang="ja-JP" altLang="en-US" sz="1050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　</a:t>
            </a:r>
            <a:r>
              <a:rPr lang="en-US" altLang="ja-JP" sz="1050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sample-sample@</a:t>
            </a:r>
            <a:r>
              <a:rPr lang="ja-JP" altLang="en-US" sz="1050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○○○</a:t>
            </a:r>
            <a:r>
              <a:rPr lang="en-US" altLang="ja-JP" sz="1050" dirty="0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.</a:t>
            </a:r>
            <a:r>
              <a:rPr lang="en-US" altLang="ja-JP" sz="1050" dirty="0" err="1">
                <a:solidFill>
                  <a:srgbClr val="231F2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jp</a:t>
            </a:r>
            <a:endParaRPr sz="1050" dirty="0"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</p:txBody>
      </p:sp>
      <p:sp>
        <p:nvSpPr>
          <p:cNvPr id="18" name="object 4">
            <a:extLst>
              <a:ext uri="{FF2B5EF4-FFF2-40B4-BE49-F238E27FC236}">
                <a16:creationId xmlns:a16="http://schemas.microsoft.com/office/drawing/2014/main" id="{D514494E-329D-596E-E840-0CE71D02B0A8}"/>
              </a:ext>
            </a:extLst>
          </p:cNvPr>
          <p:cNvSpPr txBox="1"/>
          <p:nvPr/>
        </p:nvSpPr>
        <p:spPr>
          <a:xfrm>
            <a:off x="2221854" y="8944477"/>
            <a:ext cx="4060857" cy="819966"/>
          </a:xfrm>
          <a:prstGeom prst="rect">
            <a:avLst/>
          </a:prstGeom>
        </p:spPr>
        <p:txBody>
          <a:bodyPr vert="horz" wrap="square" lIns="0" tIns="12063" rIns="0" bIns="0" rtlCol="0">
            <a:spAutoFit/>
          </a:bodyPr>
          <a:lstStyle/>
          <a:p>
            <a:pPr marL="12699">
              <a:spcBef>
                <a:spcPts val="95"/>
              </a:spcBef>
            </a:pPr>
            <a:r>
              <a:rPr sz="5249" spc="-20" dirty="0">
                <a:ln w="25400">
                  <a:noFill/>
                </a:ln>
                <a:solidFill>
                  <a:srgbClr val="FFFFFF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○○○</a:t>
            </a:r>
            <a:r>
              <a:rPr lang="ja-JP" altLang="en-US" sz="5249" spc="-20" dirty="0">
                <a:ln w="25400">
                  <a:noFill/>
                </a:ln>
                <a:solidFill>
                  <a:srgbClr val="FFFFFF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保育</a:t>
            </a:r>
            <a:r>
              <a:rPr sz="5249" spc="-20" dirty="0">
                <a:ln w="25400">
                  <a:noFill/>
                </a:ln>
                <a:solidFill>
                  <a:srgbClr val="FFFFFF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園</a:t>
            </a:r>
            <a:endParaRPr sz="5249" dirty="0">
              <a:ln w="25400">
                <a:noFill/>
              </a:ln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3DC432B1-B97B-917B-585A-E0CC7EB78B54}"/>
              </a:ext>
            </a:extLst>
          </p:cNvPr>
          <p:cNvSpPr txBox="1"/>
          <p:nvPr/>
        </p:nvSpPr>
        <p:spPr>
          <a:xfrm>
            <a:off x="380175" y="9040934"/>
            <a:ext cx="1613903" cy="710451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spcBef>
                <a:spcPts val="550"/>
              </a:spcBef>
            </a:pPr>
            <a:r>
              <a:rPr lang="ja-JP" altLang="en-US" sz="2100" spc="-15" dirty="0">
                <a:ln w="12700">
                  <a:noFill/>
                </a:ln>
                <a:solidFill>
                  <a:srgbClr val="FFFFFF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メイリオ"/>
              </a:rPr>
              <a:t>一般社団</a:t>
            </a:r>
            <a:r>
              <a:rPr sz="2100" spc="-15" dirty="0" err="1">
                <a:ln w="12700">
                  <a:noFill/>
                </a:ln>
                <a:solidFill>
                  <a:srgbClr val="FFFFFF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メイリオ"/>
              </a:rPr>
              <a:t>法人</a:t>
            </a:r>
            <a:endParaRPr sz="2100" dirty="0">
              <a:ln w="12700">
                <a:noFill/>
              </a:ln>
              <a:latin typeface="HGS創英角ｺﾞｼｯｸUB" panose="020B0900000000000000" pitchFamily="50" charset="-128"/>
              <a:ea typeface="HGS創英角ｺﾞｼｯｸUB" panose="020B0900000000000000" pitchFamily="50" charset="-128"/>
              <a:cs typeface="メイリオ"/>
            </a:endParaRPr>
          </a:p>
          <a:p>
            <a:pPr>
              <a:spcBef>
                <a:spcPts val="455"/>
              </a:spcBef>
            </a:pPr>
            <a:r>
              <a:rPr sz="2100" spc="-15" dirty="0">
                <a:ln w="12700">
                  <a:noFill/>
                </a:ln>
                <a:solidFill>
                  <a:srgbClr val="FFFFFF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メイリオ"/>
              </a:rPr>
              <a:t>○○</a:t>
            </a:r>
            <a:r>
              <a:rPr lang="ja-JP" altLang="en-US" sz="2100" spc="-15" dirty="0">
                <a:ln w="12700">
                  <a:noFill/>
                </a:ln>
                <a:solidFill>
                  <a:srgbClr val="FFFFFF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メイリオ"/>
              </a:rPr>
              <a:t>会</a:t>
            </a:r>
            <a:endParaRPr sz="2100" dirty="0">
              <a:ln w="12700">
                <a:noFill/>
              </a:ln>
              <a:latin typeface="HGS創英角ｺﾞｼｯｸUB" panose="020B0900000000000000" pitchFamily="50" charset="-128"/>
              <a:ea typeface="HGS創英角ｺﾞｼｯｸUB" panose="020B0900000000000000" pitchFamily="50" charset="-128"/>
              <a:cs typeface="メイリオ"/>
            </a:endParaRPr>
          </a:p>
        </p:txBody>
      </p:sp>
      <p:sp>
        <p:nvSpPr>
          <p:cNvPr id="20" name="object 27">
            <a:extLst>
              <a:ext uri="{FF2B5EF4-FFF2-40B4-BE49-F238E27FC236}">
                <a16:creationId xmlns:a16="http://schemas.microsoft.com/office/drawing/2014/main" id="{03C56AD9-430C-0950-707F-2B0DA6C407DE}"/>
              </a:ext>
            </a:extLst>
          </p:cNvPr>
          <p:cNvSpPr txBox="1"/>
          <p:nvPr/>
        </p:nvSpPr>
        <p:spPr>
          <a:xfrm>
            <a:off x="777600" y="1192892"/>
            <a:ext cx="6007779" cy="1485984"/>
          </a:xfrm>
          <a:prstGeom prst="rect">
            <a:avLst/>
          </a:prstGeom>
          <a:effectLst>
            <a:outerShdw blurRad="50800" dist="88900" dir="2700000" algn="tl" rotWithShape="0">
              <a:schemeClr val="accent5">
                <a:lumMod val="60000"/>
                <a:lumOff val="40000"/>
                <a:alpha val="40000"/>
              </a:schemeClr>
            </a:outerShdw>
          </a:effectLst>
        </p:spPr>
        <p:txBody>
          <a:bodyPr vert="horz" wrap="square" lIns="0" tIns="0" rIns="0" bIns="0" rtlCol="0">
            <a:spAutoFit/>
          </a:bodyPr>
          <a:lstStyle/>
          <a:p>
            <a:pPr marL="12699" marR="5079" algn="ctr">
              <a:lnSpc>
                <a:spcPts val="13189"/>
              </a:lnSpc>
              <a:spcBef>
                <a:spcPts val="685"/>
              </a:spcBef>
            </a:pPr>
            <a:r>
              <a:rPr sz="10000" spc="254" dirty="0">
                <a:ln w="38100">
                  <a:noFill/>
                  <a:round/>
                </a:ln>
                <a:solidFill>
                  <a:srgbClr val="F15A29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メイリオ"/>
              </a:rPr>
              <a:t>園児募集</a:t>
            </a:r>
            <a:endParaRPr sz="10000" dirty="0">
              <a:ln w="38100">
                <a:noFill/>
                <a:round/>
              </a:ln>
              <a:latin typeface="HGSｺﾞｼｯｸE" panose="020B0900000000000000" pitchFamily="50" charset="-128"/>
              <a:ea typeface="HGSｺﾞｼｯｸE" panose="020B0900000000000000" pitchFamily="50" charset="-128"/>
              <a:cs typeface="メイリオ"/>
            </a:endParaRPr>
          </a:p>
        </p:txBody>
      </p:sp>
      <p:pic>
        <p:nvPicPr>
          <p:cNvPr id="33" name="図プレースホルダー 32">
            <a:extLst>
              <a:ext uri="{FF2B5EF4-FFF2-40B4-BE49-F238E27FC236}">
                <a16:creationId xmlns:a16="http://schemas.microsoft.com/office/drawing/2014/main" id="{16A5BC49-7A8E-E1BC-C2BA-E14F3434E68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50099" y="2926422"/>
            <a:ext cx="2395657" cy="2395657"/>
          </a:xfrm>
          <a:prstGeom prst="ellipse">
            <a:avLst/>
          </a:prstGeom>
        </p:spPr>
      </p:pic>
      <p:pic>
        <p:nvPicPr>
          <p:cNvPr id="31" name="図プレースホルダー 30">
            <a:extLst>
              <a:ext uri="{FF2B5EF4-FFF2-40B4-BE49-F238E27FC236}">
                <a16:creationId xmlns:a16="http://schemas.microsoft.com/office/drawing/2014/main" id="{EE2E2949-D7BC-FDAB-4DD6-F0C4226DC3B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58115" y="4078796"/>
            <a:ext cx="2245804" cy="2245804"/>
          </a:xfrm>
          <a:prstGeom prst="ellipse">
            <a:avLst/>
          </a:prstGeom>
        </p:spPr>
      </p:pic>
      <p:pic>
        <p:nvPicPr>
          <p:cNvPr id="35" name="図プレースホルダー 34">
            <a:extLst>
              <a:ext uri="{FF2B5EF4-FFF2-40B4-BE49-F238E27FC236}">
                <a16:creationId xmlns:a16="http://schemas.microsoft.com/office/drawing/2014/main" id="{F2EBA959-2822-AF39-46CA-75519BCE1933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18670" y="6082285"/>
            <a:ext cx="2370836" cy="2370835"/>
          </a:xfrm>
          <a:prstGeom prst="ellipse">
            <a:avLst/>
          </a:prstGeom>
        </p:spPr>
      </p:pic>
      <p:sp>
        <p:nvSpPr>
          <p:cNvPr id="26" name="楕円 25">
            <a:extLst>
              <a:ext uri="{FF2B5EF4-FFF2-40B4-BE49-F238E27FC236}">
                <a16:creationId xmlns:a16="http://schemas.microsoft.com/office/drawing/2014/main" id="{EC7739DD-DE3A-26D9-5D65-95318DFB2C32}"/>
              </a:ext>
            </a:extLst>
          </p:cNvPr>
          <p:cNvSpPr/>
          <p:nvPr/>
        </p:nvSpPr>
        <p:spPr>
          <a:xfrm>
            <a:off x="4154450" y="4062523"/>
            <a:ext cx="2262680" cy="2262680"/>
          </a:xfrm>
          <a:prstGeom prst="ellipse">
            <a:avLst/>
          </a:prstGeom>
          <a:noFill/>
          <a:ln w="38100">
            <a:solidFill>
              <a:srgbClr val="F91E0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楕円 26">
            <a:extLst>
              <a:ext uri="{FF2B5EF4-FFF2-40B4-BE49-F238E27FC236}">
                <a16:creationId xmlns:a16="http://schemas.microsoft.com/office/drawing/2014/main" id="{D3E42375-1491-7379-3B43-A83F0FDA9318}"/>
              </a:ext>
            </a:extLst>
          </p:cNvPr>
          <p:cNvSpPr/>
          <p:nvPr/>
        </p:nvSpPr>
        <p:spPr>
          <a:xfrm>
            <a:off x="998672" y="6057176"/>
            <a:ext cx="2399527" cy="2399527"/>
          </a:xfrm>
          <a:prstGeom prst="ellipse">
            <a:avLst/>
          </a:prstGeom>
          <a:noFill/>
          <a:ln w="38100">
            <a:solidFill>
              <a:srgbClr val="F91E0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899804B2-0155-5CBF-22B7-79BAA290D7D4}"/>
              </a:ext>
            </a:extLst>
          </p:cNvPr>
          <p:cNvSpPr/>
          <p:nvPr/>
        </p:nvSpPr>
        <p:spPr>
          <a:xfrm>
            <a:off x="165600" y="165600"/>
            <a:ext cx="7231749" cy="10364400"/>
          </a:xfrm>
          <a:prstGeom prst="rect">
            <a:avLst/>
          </a:prstGeom>
          <a:noFill/>
          <a:ln w="34925">
            <a:solidFill>
              <a:srgbClr val="F91E0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9690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166</TotalTime>
  <Words>57</Words>
  <PresentationFormat>ユーザー設定</PresentationFormat>
  <Paragraphs>15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HGSｺﾞｼｯｸE</vt:lpstr>
      <vt:lpstr>HGS創英角ｺﾞｼｯｸUB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2023-10-16T04:15:45Z</dcterms:created>
  <dcterms:modified xsi:type="dcterms:W3CDTF">2023-11-17T10:07:23Z</dcterms:modified>
</cp:coreProperties>
</file>