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  <a:srgbClr val="EAF50B"/>
    <a:srgbClr val="0E19FA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6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BDE1F657-C951-D456-169B-4541E1363BD4}"/>
              </a:ext>
            </a:extLst>
          </p:cNvPr>
          <p:cNvSpPr/>
          <p:nvPr/>
        </p:nvSpPr>
        <p:spPr>
          <a:xfrm>
            <a:off x="0" y="4925303"/>
            <a:ext cx="7559187" cy="27281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bg object 18">
            <a:extLst>
              <a:ext uri="{FF2B5EF4-FFF2-40B4-BE49-F238E27FC236}">
                <a16:creationId xmlns:a16="http://schemas.microsoft.com/office/drawing/2014/main" id="{0EB85C52-F6E1-C393-D821-BD2A0668B853}"/>
              </a:ext>
            </a:extLst>
          </p:cNvPr>
          <p:cNvSpPr/>
          <p:nvPr/>
        </p:nvSpPr>
        <p:spPr>
          <a:xfrm>
            <a:off x="0" y="7579033"/>
            <a:ext cx="7559187" cy="3113673"/>
          </a:xfrm>
          <a:custGeom>
            <a:avLst/>
            <a:gdLst/>
            <a:ahLst/>
            <a:cxnLst/>
            <a:rect l="l" t="t" r="r" b="b"/>
            <a:pathLst>
              <a:path w="7560309" h="3024504">
                <a:moveTo>
                  <a:pt x="7559992" y="0"/>
                </a:moveTo>
                <a:lnTo>
                  <a:pt x="0" y="0"/>
                </a:lnTo>
                <a:lnTo>
                  <a:pt x="0" y="3023997"/>
                </a:lnTo>
                <a:lnTo>
                  <a:pt x="7559992" y="3023997"/>
                </a:lnTo>
                <a:lnTo>
                  <a:pt x="7559992" y="0"/>
                </a:lnTo>
                <a:close/>
              </a:path>
            </a:pathLst>
          </a:custGeom>
          <a:solidFill>
            <a:srgbClr val="DAE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50E7D48-72F3-6746-D360-50320277F6F0}"/>
              </a:ext>
            </a:extLst>
          </p:cNvPr>
          <p:cNvSpPr/>
          <p:nvPr/>
        </p:nvSpPr>
        <p:spPr>
          <a:xfrm>
            <a:off x="-3601" y="-3600"/>
            <a:ext cx="7563600" cy="5029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75D8E53-9C04-E9DE-1A84-6904BE40F3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1929" y="0"/>
            <a:ext cx="5167746" cy="502717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0B3BE6C-CB7C-B510-99C1-723E49548C1B}"/>
              </a:ext>
            </a:extLst>
          </p:cNvPr>
          <p:cNvSpPr txBox="1"/>
          <p:nvPr/>
        </p:nvSpPr>
        <p:spPr>
          <a:xfrm rot="21302252">
            <a:off x="291602" y="720315"/>
            <a:ext cx="6740948" cy="1938992"/>
          </a:xfrm>
          <a:prstGeom prst="rect">
            <a:avLst/>
          </a:prstGeom>
          <a:noFill/>
          <a:effectLst>
            <a:outerShdw blurRad="76200" dist="63500" dir="2400000" algn="tl" rotWithShape="0">
              <a:prstClr val="black"/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骨盤の歪みと姿勢を</a:t>
            </a:r>
            <a:endParaRPr kumimoji="1" lang="en-US" altLang="ja-JP" sz="6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6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測定します。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ACB219F-BC00-0F60-F45B-D4F02E38594C}"/>
              </a:ext>
            </a:extLst>
          </p:cNvPr>
          <p:cNvSpPr/>
          <p:nvPr/>
        </p:nvSpPr>
        <p:spPr>
          <a:xfrm>
            <a:off x="0" y="4389036"/>
            <a:ext cx="3565223" cy="3270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C5FE0A0B-CEE9-DB5E-0B30-D0F04A4C8DB5}"/>
              </a:ext>
            </a:extLst>
          </p:cNvPr>
          <p:cNvSpPr/>
          <p:nvPr/>
        </p:nvSpPr>
        <p:spPr>
          <a:xfrm>
            <a:off x="3881723" y="4044511"/>
            <a:ext cx="3324188" cy="332418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accent4">
                    <a:lumMod val="0"/>
                    <a:lumOff val="100000"/>
                  </a:schemeClr>
                </a:gs>
                <a:gs pos="35000">
                  <a:schemeClr val="accent4">
                    <a:lumMod val="0"/>
                    <a:lumOff val="100000"/>
                  </a:schemeClr>
                </a:gs>
                <a:gs pos="100000">
                  <a:schemeClr val="accent4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3" name="Group 83">
            <a:extLst>
              <a:ext uri="{FF2B5EF4-FFF2-40B4-BE49-F238E27FC236}">
                <a16:creationId xmlns:a16="http://schemas.microsoft.com/office/drawing/2014/main" id="{1290E33D-6DBC-5404-D3D4-C8D8BF156E85}"/>
              </a:ext>
            </a:extLst>
          </p:cNvPr>
          <p:cNvGrpSpPr/>
          <p:nvPr/>
        </p:nvGrpSpPr>
        <p:grpSpPr>
          <a:xfrm>
            <a:off x="353610" y="8327235"/>
            <a:ext cx="4095777" cy="1072993"/>
            <a:chOff x="351514" y="8819368"/>
            <a:chExt cx="4096385" cy="1073152"/>
          </a:xfrm>
        </p:grpSpPr>
        <p:sp>
          <p:nvSpPr>
            <p:cNvPr id="14" name="Rectangle 82">
              <a:extLst>
                <a:ext uri="{FF2B5EF4-FFF2-40B4-BE49-F238E27FC236}">
                  <a16:creationId xmlns:a16="http://schemas.microsoft.com/office/drawing/2014/main" id="{A5781905-50E9-8B06-0BFA-0A32D5CF7868}"/>
                </a:ext>
              </a:extLst>
            </p:cNvPr>
            <p:cNvSpPr/>
            <p:nvPr/>
          </p:nvSpPr>
          <p:spPr>
            <a:xfrm>
              <a:off x="351514" y="8819369"/>
              <a:ext cx="4096385" cy="10731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15" name="Rectangle 78">
              <a:extLst>
                <a:ext uri="{FF2B5EF4-FFF2-40B4-BE49-F238E27FC236}">
                  <a16:creationId xmlns:a16="http://schemas.microsoft.com/office/drawing/2014/main" id="{0E8ECB7C-BED8-296B-FD3B-40D823387624}"/>
                </a:ext>
              </a:extLst>
            </p:cNvPr>
            <p:cNvSpPr/>
            <p:nvPr/>
          </p:nvSpPr>
          <p:spPr>
            <a:xfrm>
              <a:off x="351514" y="8819368"/>
              <a:ext cx="4096385" cy="20116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9143" rtlCol="0" anchor="ctr"/>
            <a:lstStyle/>
            <a:p>
              <a:pPr algn="ctr"/>
              <a:r>
                <a:rPr lang="ja-JP" altLang="en-US" sz="1100" spc="-30" dirty="0">
                  <a:solidFill>
                    <a:schemeClr val="bg1"/>
                  </a:solidFill>
                  <a:latin typeface="HGSｺﾞｼｯｸE" panose="020B0900000000000000" pitchFamily="50" charset="-128"/>
                  <a:ea typeface="HGSｺﾞｼｯｸE" panose="020B0900000000000000" pitchFamily="50" charset="-128"/>
                  <a:cs typeface="メイリオ"/>
                </a:rPr>
                <a:t>診察時間</a:t>
              </a:r>
            </a:p>
          </p:txBody>
        </p:sp>
      </p:grpSp>
      <p:graphicFrame>
        <p:nvGraphicFramePr>
          <p:cNvPr id="16" name="object 9">
            <a:extLst>
              <a:ext uri="{FF2B5EF4-FFF2-40B4-BE49-F238E27FC236}">
                <a16:creationId xmlns:a16="http://schemas.microsoft.com/office/drawing/2014/main" id="{EA9D1CD3-520F-D7FD-6EBB-78AFBD734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205424"/>
              </p:ext>
            </p:extLst>
          </p:nvPr>
        </p:nvGraphicFramePr>
        <p:xfrm>
          <a:off x="353610" y="8352000"/>
          <a:ext cx="4095773" cy="1047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125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5869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1000" dirty="0">
                        <a:latin typeface="メイリオ"/>
                        <a:cs typeface="メイリオ"/>
                      </a:endParaRPr>
                    </a:p>
                  </a:txBody>
                  <a:tcPr marL="0" marR="0" marT="15873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2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月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火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水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木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金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土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900" b="0" dirty="0">
                          <a:solidFill>
                            <a:srgbClr val="231F20"/>
                          </a:solidFill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メイリオ"/>
                        </a:rPr>
                        <a:t>日</a:t>
                      </a:r>
                      <a:endParaRPr sz="900" b="0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メイリオ"/>
                      </a:endParaRPr>
                    </a:p>
                  </a:txBody>
                  <a:tcPr marL="0" marR="0" marT="18000" marB="0">
                    <a:lnL w="6350">
                      <a:solidFill>
                        <a:srgbClr val="231F20"/>
                      </a:solidFill>
                      <a:prstDash val="solid"/>
                    </a:lnL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30">
                <a:tc>
                  <a:txBody>
                    <a:bodyPr/>
                    <a:lstStyle/>
                    <a:p>
                      <a:pPr marL="83820" marR="126364">
                        <a:lnSpc>
                          <a:spcPct val="80000"/>
                        </a:lnSpc>
                        <a:spcBef>
                          <a:spcPts val="459"/>
                        </a:spcBef>
                      </a:pPr>
                      <a:endParaRPr sz="700" dirty="0">
                        <a:latin typeface="メイリオ"/>
                        <a:cs typeface="メイリオ"/>
                      </a:endParaRPr>
                    </a:p>
                  </a:txBody>
                  <a:tcPr marL="0" marR="0" marT="58410" marB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30">
                <a:tc>
                  <a:txBody>
                    <a:bodyPr/>
                    <a:lstStyle/>
                    <a:p>
                      <a:pPr marL="83820" marR="126364">
                        <a:lnSpc>
                          <a:spcPct val="80000"/>
                        </a:lnSpc>
                        <a:spcBef>
                          <a:spcPts val="409"/>
                        </a:spcBef>
                      </a:pPr>
                      <a:endParaRPr lang="zh-TW" altLang="en-US" sz="700" spc="-50" dirty="0">
                        <a:solidFill>
                          <a:srgbClr val="231F20"/>
                        </a:solidFill>
                        <a:latin typeface="メイリオ"/>
                        <a:cs typeface="メイリオ"/>
                      </a:endParaRPr>
                    </a:p>
                  </a:txBody>
                  <a:tcPr marL="0" marR="0" marT="52061" marB="0"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T w="6350">
                      <a:solidFill>
                        <a:srgbClr val="231F20"/>
                      </a:solidFill>
                      <a:prstDash val="soli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8" name="object 10">
            <a:extLst>
              <a:ext uri="{FF2B5EF4-FFF2-40B4-BE49-F238E27FC236}">
                <a16:creationId xmlns:a16="http://schemas.microsoft.com/office/drawing/2014/main" id="{68980C5F-F6BC-2135-D69D-36CD3B8F12B6}"/>
              </a:ext>
            </a:extLst>
          </p:cNvPr>
          <p:cNvGrpSpPr/>
          <p:nvPr/>
        </p:nvGrpSpPr>
        <p:grpSpPr>
          <a:xfrm>
            <a:off x="3563426" y="8724961"/>
            <a:ext cx="885693" cy="674905"/>
            <a:chOff x="3570577" y="9230892"/>
            <a:chExt cx="885825" cy="675005"/>
          </a:xfrm>
        </p:grpSpPr>
        <p:sp>
          <p:nvSpPr>
            <p:cNvPr id="20" name="object 11">
              <a:extLst>
                <a:ext uri="{FF2B5EF4-FFF2-40B4-BE49-F238E27FC236}">
                  <a16:creationId xmlns:a16="http://schemas.microsoft.com/office/drawing/2014/main" id="{75DB7665-2EDA-4E59-04D8-6763EBCE5D9A}"/>
                </a:ext>
              </a:extLst>
            </p:cNvPr>
            <p:cNvSpPr/>
            <p:nvPr/>
          </p:nvSpPr>
          <p:spPr>
            <a:xfrm>
              <a:off x="4013445" y="9232689"/>
              <a:ext cx="441325" cy="335915"/>
            </a:xfrm>
            <a:custGeom>
              <a:avLst/>
              <a:gdLst/>
              <a:ahLst/>
              <a:cxnLst/>
              <a:rect l="l" t="t" r="r" b="b"/>
              <a:pathLst>
                <a:path w="441325" h="335915">
                  <a:moveTo>
                    <a:pt x="0" y="335661"/>
                  </a:moveTo>
                  <a:lnTo>
                    <a:pt x="441096" y="0"/>
                  </a:lnTo>
                </a:path>
              </a:pathLst>
            </a:custGeom>
            <a:ln w="359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21" name="object 12">
              <a:extLst>
                <a:ext uri="{FF2B5EF4-FFF2-40B4-BE49-F238E27FC236}">
                  <a16:creationId xmlns:a16="http://schemas.microsoft.com/office/drawing/2014/main" id="{E674BF78-02AB-F25A-67B6-48DAC1D5BB3E}"/>
                </a:ext>
              </a:extLst>
            </p:cNvPr>
            <p:cNvSpPr/>
            <p:nvPr/>
          </p:nvSpPr>
          <p:spPr>
            <a:xfrm>
              <a:off x="4013445" y="9568328"/>
              <a:ext cx="441325" cy="335915"/>
            </a:xfrm>
            <a:custGeom>
              <a:avLst/>
              <a:gdLst/>
              <a:ahLst/>
              <a:cxnLst/>
              <a:rect l="l" t="t" r="r" b="b"/>
              <a:pathLst>
                <a:path w="441325" h="335915">
                  <a:moveTo>
                    <a:pt x="0" y="335660"/>
                  </a:moveTo>
                  <a:lnTo>
                    <a:pt x="441096" y="0"/>
                  </a:lnTo>
                </a:path>
              </a:pathLst>
            </a:custGeom>
            <a:ln w="359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22" name="object 13">
              <a:extLst>
                <a:ext uri="{FF2B5EF4-FFF2-40B4-BE49-F238E27FC236}">
                  <a16:creationId xmlns:a16="http://schemas.microsoft.com/office/drawing/2014/main" id="{7B56A089-036A-9A52-AADF-1EC11A0764CA}"/>
                </a:ext>
              </a:extLst>
            </p:cNvPr>
            <p:cNvSpPr/>
            <p:nvPr/>
          </p:nvSpPr>
          <p:spPr>
            <a:xfrm>
              <a:off x="3572374" y="9568328"/>
              <a:ext cx="441325" cy="335915"/>
            </a:xfrm>
            <a:custGeom>
              <a:avLst/>
              <a:gdLst/>
              <a:ahLst/>
              <a:cxnLst/>
              <a:rect l="l" t="t" r="r" b="b"/>
              <a:pathLst>
                <a:path w="441325" h="335915">
                  <a:moveTo>
                    <a:pt x="0" y="335660"/>
                  </a:moveTo>
                  <a:lnTo>
                    <a:pt x="441096" y="0"/>
                  </a:lnTo>
                </a:path>
              </a:pathLst>
            </a:custGeom>
            <a:ln w="359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sp>
        <p:nvSpPr>
          <p:cNvPr id="23" name="object 27">
            <a:extLst>
              <a:ext uri="{FF2B5EF4-FFF2-40B4-BE49-F238E27FC236}">
                <a16:creationId xmlns:a16="http://schemas.microsoft.com/office/drawing/2014/main" id="{0B4FACE6-E108-15ED-0518-B600702F2EF3}"/>
              </a:ext>
            </a:extLst>
          </p:cNvPr>
          <p:cNvSpPr txBox="1"/>
          <p:nvPr/>
        </p:nvSpPr>
        <p:spPr>
          <a:xfrm>
            <a:off x="323985" y="7754086"/>
            <a:ext cx="2300630" cy="45397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8096">
              <a:spcBef>
                <a:spcPts val="125"/>
              </a:spcBef>
            </a:pPr>
            <a:r>
              <a:rPr sz="2950" spc="-10" dirty="0">
                <a:ln w="127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</a:t>
            </a:r>
            <a:r>
              <a:rPr lang="ja-JP" altLang="en-US" sz="2950" spc="-10" dirty="0">
                <a:ln w="127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整骨院</a:t>
            </a:r>
            <a:endParaRPr sz="2950" dirty="0">
              <a:ln w="127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4" name="TextBox 72">
            <a:extLst>
              <a:ext uri="{FF2B5EF4-FFF2-40B4-BE49-F238E27FC236}">
                <a16:creationId xmlns:a16="http://schemas.microsoft.com/office/drawing/2014/main" id="{F1F35A03-90DA-44CC-002F-072100762777}"/>
              </a:ext>
            </a:extLst>
          </p:cNvPr>
          <p:cNvSpPr txBox="1"/>
          <p:nvPr/>
        </p:nvSpPr>
        <p:spPr>
          <a:xfrm>
            <a:off x="353492" y="9486394"/>
            <a:ext cx="3346483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600" spc="-20" dirty="0">
                <a:ln w="127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TEL.</a:t>
            </a:r>
            <a:r>
              <a:rPr lang="en-US" sz="3500" spc="-20" dirty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游ゴシック Medium" panose="020B0500000000000000" pitchFamily="50" charset="-128"/>
                <a:cs typeface="Arial" panose="020B0604020202020204" pitchFamily="34" charset="0"/>
              </a:rPr>
              <a:t>000-000-0000</a:t>
            </a:r>
          </a:p>
        </p:txBody>
      </p:sp>
      <p:sp>
        <p:nvSpPr>
          <p:cNvPr id="26" name="object 7">
            <a:extLst>
              <a:ext uri="{FF2B5EF4-FFF2-40B4-BE49-F238E27FC236}">
                <a16:creationId xmlns:a16="http://schemas.microsoft.com/office/drawing/2014/main" id="{74EE8896-3F3D-05FF-6A2A-6A0E662E2E89}"/>
              </a:ext>
            </a:extLst>
          </p:cNvPr>
          <p:cNvSpPr txBox="1"/>
          <p:nvPr/>
        </p:nvSpPr>
        <p:spPr>
          <a:xfrm>
            <a:off x="357419" y="10044000"/>
            <a:ext cx="4086888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9">
              <a:spcBef>
                <a:spcPts val="430"/>
              </a:spcBef>
            </a:pP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〒</a:t>
            </a:r>
            <a:r>
              <a:rPr sz="10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000-0000</a:t>
            </a:r>
            <a:r>
              <a:rPr sz="1000" spc="-8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 </a:t>
            </a:r>
            <a:endParaRPr lang="en-US" sz="1000" spc="-80" dirty="0">
              <a:solidFill>
                <a:schemeClr val="tx1">
                  <a:lumMod val="85000"/>
                  <a:lumOff val="1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Segoe UI" panose="020B0502040204020203" pitchFamily="34" charset="0"/>
            </a:endParaRPr>
          </a:p>
          <a:p>
            <a:pPr marL="12699">
              <a:spcBef>
                <a:spcPts val="430"/>
              </a:spcBef>
            </a:pPr>
            <a:r>
              <a:rPr sz="1000" spc="-8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〇〇県〇〇〇市〇〇〇〇</a:t>
            </a: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街</a:t>
            </a:r>
            <a:r>
              <a:rPr sz="10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12-</a:t>
            </a:r>
            <a:r>
              <a:rPr lang="en-US" sz="10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3</a:t>
            </a:r>
            <a:r>
              <a:rPr sz="10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4</a:t>
            </a:r>
            <a:r>
              <a:rPr sz="10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 </a:t>
            </a:r>
            <a:r>
              <a:rPr sz="1000" spc="-8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〇〇</a:t>
            </a:r>
            <a:r>
              <a:rPr sz="1000" spc="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〇ビル</a:t>
            </a:r>
            <a:r>
              <a:rPr sz="1000" spc="13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 </a:t>
            </a:r>
            <a:r>
              <a:rPr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00階</a:t>
            </a:r>
          </a:p>
          <a:p>
            <a:pPr marL="12699">
              <a:spcBef>
                <a:spcPts val="340"/>
              </a:spcBef>
            </a:pPr>
            <a:r>
              <a:rPr sz="800" spc="4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URL:</a:t>
            </a:r>
            <a:r>
              <a:rPr sz="1000" spc="4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https://www.</a:t>
            </a:r>
            <a:r>
              <a:rPr lang="ja-JP" altLang="en-US" sz="1000" spc="4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〇〇〇</a:t>
            </a:r>
            <a:r>
              <a:rPr sz="1000" spc="4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Segoe UI" panose="020B0502040204020203" pitchFamily="34" charset="0"/>
              </a:rPr>
              <a:t>.jp/</a:t>
            </a:r>
          </a:p>
        </p:txBody>
      </p:sp>
      <p:sp>
        <p:nvSpPr>
          <p:cNvPr id="27" name="TextBox 2">
            <a:extLst>
              <a:ext uri="{FF2B5EF4-FFF2-40B4-BE49-F238E27FC236}">
                <a16:creationId xmlns:a16="http://schemas.microsoft.com/office/drawing/2014/main" id="{74351DDA-07F7-E6FF-A2D4-B6C32F7F4A15}"/>
              </a:ext>
            </a:extLst>
          </p:cNvPr>
          <p:cNvSpPr txBox="1"/>
          <p:nvPr/>
        </p:nvSpPr>
        <p:spPr>
          <a:xfrm>
            <a:off x="431852" y="8761531"/>
            <a:ext cx="1043555" cy="2617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R="126351">
              <a:lnSpc>
                <a:spcPct val="110000"/>
              </a:lnSpc>
            </a:pPr>
            <a:r>
              <a:rPr lang="zh-TW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午前</a:t>
            </a:r>
          </a:p>
          <a:p>
            <a:pPr marR="126351">
              <a:lnSpc>
                <a:spcPct val="110000"/>
              </a:lnSpc>
            </a:pP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r>
              <a:rPr lang="zh-TW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 </a:t>
            </a:r>
            <a:r>
              <a:rPr lang="en-US" altLang="zh-TW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 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r>
              <a:rPr lang="zh-TW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endParaRPr lang="zh-TW" altLang="en-US" sz="850" dirty="0">
              <a:solidFill>
                <a:schemeClr val="tx1">
                  <a:lumMod val="85000"/>
                  <a:lumOff val="1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D3025BCA-69D9-3624-A30A-71211521D416}"/>
              </a:ext>
            </a:extLst>
          </p:cNvPr>
          <p:cNvSpPr txBox="1"/>
          <p:nvPr/>
        </p:nvSpPr>
        <p:spPr>
          <a:xfrm>
            <a:off x="431852" y="9100721"/>
            <a:ext cx="1040991" cy="2617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R="126351">
              <a:lnSpc>
                <a:spcPct val="110000"/>
              </a:lnSpc>
            </a:pPr>
            <a:r>
              <a:rPr lang="zh-TW" alt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午前</a:t>
            </a:r>
          </a:p>
          <a:p>
            <a:pPr marR="126351">
              <a:lnSpc>
                <a:spcPct val="110000"/>
              </a:lnSpc>
            </a:pP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r>
              <a:rPr lang="zh-TW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 </a:t>
            </a:r>
            <a:r>
              <a:rPr lang="en-US" altLang="zh-TW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 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r>
              <a:rPr lang="zh-TW" altLang="en-US" sz="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850" dirty="0">
                <a:solidFill>
                  <a:schemeClr val="tx1">
                    <a:lumMod val="85000"/>
                    <a:lumOff val="1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Arial" panose="020B0604020202020204" pitchFamily="34" charset="0"/>
              </a:rPr>
              <a:t>00</a:t>
            </a:r>
            <a:endParaRPr lang="zh-TW" altLang="en-US" sz="850" dirty="0">
              <a:solidFill>
                <a:schemeClr val="tx1">
                  <a:lumMod val="85000"/>
                  <a:lumOff val="1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29" name="Group 15">
            <a:extLst>
              <a:ext uri="{FF2B5EF4-FFF2-40B4-BE49-F238E27FC236}">
                <a16:creationId xmlns:a16="http://schemas.microsoft.com/office/drawing/2014/main" id="{298260BD-3FBF-9FB9-7D49-6214C4547AA8}"/>
              </a:ext>
            </a:extLst>
          </p:cNvPr>
          <p:cNvGrpSpPr/>
          <p:nvPr/>
        </p:nvGrpSpPr>
        <p:grpSpPr>
          <a:xfrm>
            <a:off x="1483256" y="8807244"/>
            <a:ext cx="191995" cy="530273"/>
            <a:chOff x="1481328" y="9299448"/>
            <a:chExt cx="192024" cy="530352"/>
          </a:xfrm>
          <a:solidFill>
            <a:srgbClr val="0070C0"/>
          </a:solidFill>
        </p:grpSpPr>
        <p:sp>
          <p:nvSpPr>
            <p:cNvPr id="30" name="Oval 5">
              <a:extLst>
                <a:ext uri="{FF2B5EF4-FFF2-40B4-BE49-F238E27FC236}">
                  <a16:creationId xmlns:a16="http://schemas.microsoft.com/office/drawing/2014/main" id="{C392980D-2797-6E64-65CD-2CC55435DB07}"/>
                </a:ext>
              </a:extLst>
            </p:cNvPr>
            <p:cNvSpPr/>
            <p:nvPr/>
          </p:nvSpPr>
          <p:spPr>
            <a:xfrm>
              <a:off x="1481328" y="9299448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31" name="Oval 6">
              <a:extLst>
                <a:ext uri="{FF2B5EF4-FFF2-40B4-BE49-F238E27FC236}">
                  <a16:creationId xmlns:a16="http://schemas.microsoft.com/office/drawing/2014/main" id="{BAB8E08C-FA5B-E8F8-2246-236C924D3DA3}"/>
                </a:ext>
              </a:extLst>
            </p:cNvPr>
            <p:cNvSpPr/>
            <p:nvPr/>
          </p:nvSpPr>
          <p:spPr>
            <a:xfrm>
              <a:off x="1481328" y="9637776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grpSp>
        <p:nvGrpSpPr>
          <p:cNvPr id="32" name="Group 16">
            <a:extLst>
              <a:ext uri="{FF2B5EF4-FFF2-40B4-BE49-F238E27FC236}">
                <a16:creationId xmlns:a16="http://schemas.microsoft.com/office/drawing/2014/main" id="{4C1ACD5B-7820-382D-3A15-5A09EC6FB64D}"/>
              </a:ext>
            </a:extLst>
          </p:cNvPr>
          <p:cNvGrpSpPr/>
          <p:nvPr/>
        </p:nvGrpSpPr>
        <p:grpSpPr>
          <a:xfrm>
            <a:off x="1924284" y="8807244"/>
            <a:ext cx="191995" cy="530273"/>
            <a:chOff x="1481328" y="9299448"/>
            <a:chExt cx="192024" cy="530352"/>
          </a:xfrm>
          <a:solidFill>
            <a:srgbClr val="0070C0"/>
          </a:solidFill>
        </p:grpSpPr>
        <p:sp>
          <p:nvSpPr>
            <p:cNvPr id="33" name="Oval 18">
              <a:extLst>
                <a:ext uri="{FF2B5EF4-FFF2-40B4-BE49-F238E27FC236}">
                  <a16:creationId xmlns:a16="http://schemas.microsoft.com/office/drawing/2014/main" id="{18D30286-FEA5-2F9C-6E8A-FBF251971D21}"/>
                </a:ext>
              </a:extLst>
            </p:cNvPr>
            <p:cNvSpPr/>
            <p:nvPr/>
          </p:nvSpPr>
          <p:spPr>
            <a:xfrm>
              <a:off x="1481328" y="9299448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34" name="Oval 19">
              <a:extLst>
                <a:ext uri="{FF2B5EF4-FFF2-40B4-BE49-F238E27FC236}">
                  <a16:creationId xmlns:a16="http://schemas.microsoft.com/office/drawing/2014/main" id="{E11F2A97-6B9A-0431-C1E7-140E095A01DB}"/>
                </a:ext>
              </a:extLst>
            </p:cNvPr>
            <p:cNvSpPr/>
            <p:nvPr/>
          </p:nvSpPr>
          <p:spPr>
            <a:xfrm>
              <a:off x="1481328" y="9637776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sp>
        <p:nvSpPr>
          <p:cNvPr id="35" name="Oval 21">
            <a:extLst>
              <a:ext uri="{FF2B5EF4-FFF2-40B4-BE49-F238E27FC236}">
                <a16:creationId xmlns:a16="http://schemas.microsoft.com/office/drawing/2014/main" id="{01C39123-6742-810C-5F3E-556146C24AE4}"/>
              </a:ext>
            </a:extLst>
          </p:cNvPr>
          <p:cNvSpPr/>
          <p:nvPr/>
        </p:nvSpPr>
        <p:spPr>
          <a:xfrm>
            <a:off x="2366272" y="8807244"/>
            <a:ext cx="191995" cy="19199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7" name="Oval 29">
            <a:extLst>
              <a:ext uri="{FF2B5EF4-FFF2-40B4-BE49-F238E27FC236}">
                <a16:creationId xmlns:a16="http://schemas.microsoft.com/office/drawing/2014/main" id="{527C390D-2399-290C-1D8E-25919BC687D8}"/>
              </a:ext>
            </a:extLst>
          </p:cNvPr>
          <p:cNvSpPr/>
          <p:nvPr/>
        </p:nvSpPr>
        <p:spPr>
          <a:xfrm>
            <a:off x="2803248" y="8807244"/>
            <a:ext cx="191995" cy="19199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grpSp>
        <p:nvGrpSpPr>
          <p:cNvPr id="39" name="Group 31">
            <a:extLst>
              <a:ext uri="{FF2B5EF4-FFF2-40B4-BE49-F238E27FC236}">
                <a16:creationId xmlns:a16="http://schemas.microsoft.com/office/drawing/2014/main" id="{B9E848A4-F8BF-52CA-4C62-112AD2875872}"/>
              </a:ext>
            </a:extLst>
          </p:cNvPr>
          <p:cNvGrpSpPr/>
          <p:nvPr/>
        </p:nvGrpSpPr>
        <p:grpSpPr>
          <a:xfrm>
            <a:off x="3248722" y="8807244"/>
            <a:ext cx="191995" cy="530273"/>
            <a:chOff x="1481328" y="9299448"/>
            <a:chExt cx="192024" cy="530352"/>
          </a:xfrm>
          <a:solidFill>
            <a:srgbClr val="0070C0"/>
          </a:solidFill>
        </p:grpSpPr>
        <p:sp>
          <p:nvSpPr>
            <p:cNvPr id="40" name="Oval 32">
              <a:extLst>
                <a:ext uri="{FF2B5EF4-FFF2-40B4-BE49-F238E27FC236}">
                  <a16:creationId xmlns:a16="http://schemas.microsoft.com/office/drawing/2014/main" id="{046DE4D1-4220-AA3A-D5CB-02D57FB89890}"/>
                </a:ext>
              </a:extLst>
            </p:cNvPr>
            <p:cNvSpPr/>
            <p:nvPr/>
          </p:nvSpPr>
          <p:spPr>
            <a:xfrm>
              <a:off x="1481328" y="9299448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  <p:sp>
          <p:nvSpPr>
            <p:cNvPr id="41" name="Oval 33">
              <a:extLst>
                <a:ext uri="{FF2B5EF4-FFF2-40B4-BE49-F238E27FC236}">
                  <a16:creationId xmlns:a16="http://schemas.microsoft.com/office/drawing/2014/main" id="{F97FDDC0-258A-0E65-5C5B-5BBCB22519E6}"/>
                </a:ext>
              </a:extLst>
            </p:cNvPr>
            <p:cNvSpPr/>
            <p:nvPr/>
          </p:nvSpPr>
          <p:spPr>
            <a:xfrm>
              <a:off x="1481328" y="9637776"/>
              <a:ext cx="192024" cy="19202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游ゴシック Medium" panose="020B0500000000000000" pitchFamily="50" charset="-128"/>
                <a:ea typeface="游ゴシック Medium" panose="020B0500000000000000" pitchFamily="50" charset="-128"/>
              </a:endParaRPr>
            </a:p>
          </p:txBody>
        </p:sp>
      </p:grpSp>
      <p:sp>
        <p:nvSpPr>
          <p:cNvPr id="42" name="Oval 34">
            <a:extLst>
              <a:ext uri="{FF2B5EF4-FFF2-40B4-BE49-F238E27FC236}">
                <a16:creationId xmlns:a16="http://schemas.microsoft.com/office/drawing/2014/main" id="{853FEF59-E6FF-05A4-1C1E-B20318CEF963}"/>
              </a:ext>
            </a:extLst>
          </p:cNvPr>
          <p:cNvSpPr/>
          <p:nvPr/>
        </p:nvSpPr>
        <p:spPr>
          <a:xfrm>
            <a:off x="3689728" y="8807244"/>
            <a:ext cx="191995" cy="19199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1FC9454-8FFF-1700-AD59-3D7327C768BB}"/>
              </a:ext>
            </a:extLst>
          </p:cNvPr>
          <p:cNvSpPr txBox="1"/>
          <p:nvPr/>
        </p:nvSpPr>
        <p:spPr>
          <a:xfrm>
            <a:off x="4194575" y="4521608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</a:t>
            </a:r>
            <a:r>
              <a:rPr kumimoji="1" lang="en-US" altLang="ja-JP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/</a:t>
            </a:r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   </a:t>
            </a:r>
            <a:r>
              <a:rPr kumimoji="1" lang="ja-JP" altLang="en-US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▶  </a:t>
            </a:r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</a:t>
            </a:r>
            <a:r>
              <a:rPr kumimoji="1" lang="en-US" altLang="ja-JP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/</a:t>
            </a:r>
            <a:r>
              <a:rPr kumimoji="1" lang="ja-JP" altLang="en-US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○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日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578A12C-9E8B-34FA-7DD4-661868D8E0EA}"/>
              </a:ext>
            </a:extLst>
          </p:cNvPr>
          <p:cNvSpPr txBox="1"/>
          <p:nvPr/>
        </p:nvSpPr>
        <p:spPr>
          <a:xfrm>
            <a:off x="4314767" y="4921069"/>
            <a:ext cx="2627642" cy="861774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5000" i="1" spc="6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500</a:t>
            </a:r>
            <a:r>
              <a:rPr kumimoji="1" lang="ja-JP" altLang="en-US" sz="2000" spc="600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kumimoji="1" lang="ja-JP" altLang="en-US" sz="2000" spc="6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施術</a:t>
            </a:r>
            <a:endParaRPr kumimoji="1" lang="en-US" altLang="ja-JP" sz="2000" spc="6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00C9D3-8D23-81FB-96B5-FC62F29F382B}"/>
              </a:ext>
            </a:extLst>
          </p:cNvPr>
          <p:cNvSpPr txBox="1"/>
          <p:nvPr/>
        </p:nvSpPr>
        <p:spPr>
          <a:xfrm>
            <a:off x="4047564" y="5633231"/>
            <a:ext cx="3262432" cy="70788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体験会実施！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32D9998-01A7-DB34-5CF5-F2C88A1ECB8D}"/>
              </a:ext>
            </a:extLst>
          </p:cNvPr>
          <p:cNvSpPr txBox="1"/>
          <p:nvPr/>
        </p:nvSpPr>
        <p:spPr>
          <a:xfrm>
            <a:off x="4098860" y="6281607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問診から、測定・分析・施術まで、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セットになった体験会を</a:t>
            </a:r>
            <a:endParaRPr kumimoji="1" lang="en-US" altLang="ja-JP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ぜひご利用ください！</a:t>
            </a:r>
          </a:p>
        </p:txBody>
      </p:sp>
      <p:pic>
        <p:nvPicPr>
          <p:cNvPr id="52" name="図プレースホルダー 51">
            <a:extLst>
              <a:ext uri="{FF2B5EF4-FFF2-40B4-BE49-F238E27FC236}">
                <a16:creationId xmlns:a16="http://schemas.microsoft.com/office/drawing/2014/main" id="{E7A987FA-8409-93A5-0021-4133D9176BE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872" b="8872"/>
          <a:stretch>
            <a:fillRect/>
          </a:stretch>
        </p:blipFill>
        <p:spPr>
          <a:xfrm>
            <a:off x="4564063" y="7799388"/>
            <a:ext cx="2789237" cy="2751137"/>
          </a:xfrm>
        </p:spPr>
      </p:pic>
      <p:sp>
        <p:nvSpPr>
          <p:cNvPr id="57" name="object 12">
            <a:extLst>
              <a:ext uri="{FF2B5EF4-FFF2-40B4-BE49-F238E27FC236}">
                <a16:creationId xmlns:a16="http://schemas.microsoft.com/office/drawing/2014/main" id="{CE62E46A-3A2D-C207-1974-385D1B400A47}"/>
              </a:ext>
            </a:extLst>
          </p:cNvPr>
          <p:cNvSpPr/>
          <p:nvPr/>
        </p:nvSpPr>
        <p:spPr>
          <a:xfrm>
            <a:off x="2681953" y="9059942"/>
            <a:ext cx="441259" cy="335865"/>
          </a:xfrm>
          <a:custGeom>
            <a:avLst/>
            <a:gdLst/>
            <a:ahLst/>
            <a:cxnLst/>
            <a:rect l="l" t="t" r="r" b="b"/>
            <a:pathLst>
              <a:path w="441325" h="335915">
                <a:moveTo>
                  <a:pt x="0" y="335660"/>
                </a:moveTo>
                <a:lnTo>
                  <a:pt x="441096" y="0"/>
                </a:lnTo>
              </a:path>
            </a:pathLst>
          </a:custGeom>
          <a:ln w="359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9" name="Oval 34">
            <a:extLst>
              <a:ext uri="{FF2B5EF4-FFF2-40B4-BE49-F238E27FC236}">
                <a16:creationId xmlns:a16="http://schemas.microsoft.com/office/drawing/2014/main" id="{397D81E9-7112-4B4B-326B-B42A1285EF97}"/>
              </a:ext>
            </a:extLst>
          </p:cNvPr>
          <p:cNvSpPr/>
          <p:nvPr/>
        </p:nvSpPr>
        <p:spPr>
          <a:xfrm>
            <a:off x="2366271" y="9141491"/>
            <a:ext cx="191995" cy="19199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DA0CDAF-2E63-E987-51D8-E47F3DCFDA58}"/>
              </a:ext>
            </a:extLst>
          </p:cNvPr>
          <p:cNvSpPr txBox="1"/>
          <p:nvPr/>
        </p:nvSpPr>
        <p:spPr>
          <a:xfrm>
            <a:off x="0" y="4550021"/>
            <a:ext cx="3672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0070C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身体の状態を知って、適切な治療を。</a:t>
            </a: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7E36E107-4FA3-8C7E-B285-EFB34943F6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1" y="5260892"/>
            <a:ext cx="3509328" cy="2456530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53659BB-8586-3A4C-EBF4-F0E34D8D2E84}"/>
              </a:ext>
            </a:extLst>
          </p:cNvPr>
          <p:cNvSpPr txBox="1"/>
          <p:nvPr/>
        </p:nvSpPr>
        <p:spPr>
          <a:xfrm>
            <a:off x="1574144" y="4990667"/>
            <a:ext cx="474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</a:t>
            </a:r>
            <a:endParaRPr kumimoji="1" lang="ja-JP" altLang="en-US" sz="2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CBF19F8-9E87-E6DA-C84D-E2547CFD6986}"/>
              </a:ext>
            </a:extLst>
          </p:cNvPr>
          <p:cNvSpPr txBox="1"/>
          <p:nvPr/>
        </p:nvSpPr>
        <p:spPr>
          <a:xfrm>
            <a:off x="1889808" y="4972968"/>
            <a:ext cx="15696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関節の痛み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93E62FC-9023-D190-8361-E8C18672B19B}"/>
              </a:ext>
            </a:extLst>
          </p:cNvPr>
          <p:cNvSpPr txBox="1"/>
          <p:nvPr/>
        </p:nvSpPr>
        <p:spPr>
          <a:xfrm>
            <a:off x="161667" y="4971600"/>
            <a:ext cx="156966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姿勢の歪み</a:t>
            </a: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110</Words>
  <Application>Microsoft Office PowerPoint</Application>
  <PresentationFormat>ユーザー設定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HGP創英角ｺﾞｼｯｸUB</vt:lpstr>
      <vt:lpstr>HGSｺﾞｼｯｸE</vt:lpstr>
      <vt:lpstr>HGSｺﾞｼｯｸM</vt:lpstr>
      <vt:lpstr>HGS創英角ｺﾞｼｯｸUB</vt:lpstr>
      <vt:lpstr>メイリオ</vt:lpstr>
      <vt:lpstr>游ゴシック Medium</vt:lpstr>
      <vt:lpstr>Arial</vt:lpstr>
      <vt:lpstr>Calibri</vt:lpstr>
      <vt:lpstr>Calibri Light</vt:lpstr>
      <vt:lpstr>Impact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2024-04-02T04:54:41Z</dcterms:created>
  <dcterms:modified xsi:type="dcterms:W3CDTF">2024-04-02T04:57:23Z</dcterms:modified>
</cp:coreProperties>
</file>